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323" r:id="rId3"/>
    <p:sldId id="327" r:id="rId4"/>
    <p:sldId id="328" r:id="rId5"/>
    <p:sldId id="330" r:id="rId6"/>
    <p:sldId id="329" r:id="rId7"/>
    <p:sldId id="275" r:id="rId8"/>
    <p:sldId id="33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9"/>
    <p:restoredTop sz="93627"/>
  </p:normalViewPr>
  <p:slideViewPr>
    <p:cSldViewPr snapToGrid="0" snapToObjects="1">
      <p:cViewPr varScale="1">
        <p:scale>
          <a:sx n="98" d="100"/>
          <a:sy n="98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9/9/19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9/9/19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epa.gov/outdoor-air-quality-data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irnow.gov/index.cfm?action=airnow.local_state&amp;stateid=5&amp;mapcenter=0&amp;tabs=0" TargetMode="External"/><Relationship Id="rId2" Type="http://schemas.openxmlformats.org/officeDocument/2006/relationships/hyperlink" Target="https://airnow.gov/index.cfm?action=airnow.local_city&amp;mapcenter=0&amp;cityid=315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urpleair.com/map#11.53/37.82/-122.2063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4</a:t>
            </a:r>
            <a:r>
              <a:rPr lang="en-US" sz="7300"/>
              <a:t>: More pandas</a:t>
            </a:r>
            <a:endParaRPr lang="en-US" sz="73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September 10, 2018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Salma </a:t>
            </a:r>
            <a:r>
              <a:rPr lang="en-US" dirty="0" err="1"/>
              <a:t>Elmallah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2 due next Monday</a:t>
            </a:r>
          </a:p>
          <a:p>
            <a:r>
              <a:rPr lang="en-US" dirty="0"/>
              <a:t>HW1 due Thursday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FFC7D-81AC-3548-AFB3-EDCA6D53C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FDC22-3C75-A246-BEA1-1D95EC875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We’ll keep working with pandas.  Key ideas</a:t>
            </a:r>
          </a:p>
          <a:p>
            <a:pPr lvl="1"/>
            <a:r>
              <a:rPr lang="en-US" dirty="0"/>
              <a:t>Merging data frames</a:t>
            </a:r>
          </a:p>
          <a:p>
            <a:pPr lvl="1"/>
            <a:r>
              <a:rPr lang="en-US" dirty="0"/>
              <a:t>Logical indexing</a:t>
            </a:r>
          </a:p>
          <a:p>
            <a:pPr lvl="1"/>
            <a:r>
              <a:rPr lang="en-US" dirty="0"/>
              <a:t>‘</a:t>
            </a:r>
            <a:r>
              <a:rPr lang="en-US" dirty="0" err="1"/>
              <a:t>groupby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See </a:t>
            </a:r>
            <a:r>
              <a:rPr lang="en-US" dirty="0" err="1"/>
              <a:t>ipynb</a:t>
            </a:r>
            <a:r>
              <a:rPr lang="en-US" dirty="0"/>
              <a:t> files in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r>
              <a:rPr lang="en-US" dirty="0"/>
              <a:t>We’ll just talk a little about the data sets in HW2</a:t>
            </a:r>
          </a:p>
          <a:p>
            <a:pPr lvl="1"/>
            <a:r>
              <a:rPr lang="en-US" dirty="0"/>
              <a:t>Air quality data</a:t>
            </a:r>
          </a:p>
          <a:p>
            <a:pPr lvl="1"/>
            <a:r>
              <a:rPr lang="en-US" dirty="0"/>
              <a:t>I’ll use this ppt for that discussion.</a:t>
            </a:r>
          </a:p>
          <a:p>
            <a:r>
              <a:rPr lang="en-US" dirty="0"/>
              <a:t>Reading discussion – Kleinberg </a:t>
            </a:r>
            <a:r>
              <a:rPr lang="en-US" i="1" dirty="0"/>
              <a:t>et al,</a:t>
            </a:r>
            <a:r>
              <a:rPr lang="en-US" dirty="0"/>
              <a:t> </a:t>
            </a:r>
            <a:r>
              <a:rPr lang="en-US" dirty="0" err="1"/>
              <a:t>Athey</a:t>
            </a:r>
            <a:r>
              <a:rPr lang="en-US"/>
              <a:t>.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EA928-F777-F24E-ADD8-EFD9789E3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82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F9301-055B-D74D-B420-C90EB94E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EPA air quality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01AB3-8E8E-2A41-9AB9-DE0A5E002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5600" cy="4351338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Here</a:t>
            </a:r>
            <a:r>
              <a:rPr lang="en-US" dirty="0"/>
              <a:t> is a link to the source page.</a:t>
            </a:r>
          </a:p>
          <a:p>
            <a:r>
              <a:rPr lang="en-US" dirty="0"/>
              <a:t>Sources of PM</a:t>
            </a:r>
          </a:p>
          <a:p>
            <a:pPr lvl="1"/>
            <a:r>
              <a:rPr lang="en-US" dirty="0"/>
              <a:t>Many sizes and shapes and can be made up of hundreds of different chemicals.</a:t>
            </a:r>
          </a:p>
          <a:p>
            <a:pPr lvl="1"/>
            <a:r>
              <a:rPr lang="en-US" dirty="0"/>
              <a:t>Some directly from a source: construction sites, unpaved roads, fields, smokestacks or fires.</a:t>
            </a:r>
          </a:p>
          <a:p>
            <a:pPr lvl="1"/>
            <a:r>
              <a:rPr lang="en-US" dirty="0"/>
              <a:t>Most form in the atmosphere by complex reactions of chemicals such as sulfur dioxide and nitrogen oxides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47ABF5-9B1D-DF4F-9DA4-D0F6B6B72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0B2D8D-1887-C149-8B9D-CEC9971D8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507206"/>
            <a:ext cx="5561949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1362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AC7B4-B79E-874C-905F-9BAC5B7C0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PM2.5…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20542-5AF8-774B-85C3-6135461A6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10515600" cy="50926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(text adapted from </a:t>
            </a:r>
            <a:r>
              <a:rPr lang="en-US" dirty="0" err="1"/>
              <a:t>epa.gov</a:t>
            </a:r>
            <a:r>
              <a:rPr lang="en-US" dirty="0"/>
              <a:t>) Health effects:</a:t>
            </a:r>
          </a:p>
          <a:p>
            <a:pPr lvl="1"/>
            <a:r>
              <a:rPr lang="en-US" dirty="0"/>
              <a:t>premature death in people with heart or lung disease</a:t>
            </a:r>
          </a:p>
          <a:p>
            <a:pPr lvl="1"/>
            <a:r>
              <a:rPr lang="en-US" dirty="0"/>
              <a:t>nonfatal heart attacks</a:t>
            </a:r>
          </a:p>
          <a:p>
            <a:pPr lvl="1"/>
            <a:r>
              <a:rPr lang="en-US" dirty="0"/>
              <a:t>irregular heartbeat</a:t>
            </a:r>
          </a:p>
          <a:p>
            <a:pPr lvl="1"/>
            <a:r>
              <a:rPr lang="en-US" dirty="0"/>
              <a:t>aggravated asthma</a:t>
            </a:r>
          </a:p>
          <a:p>
            <a:pPr lvl="1"/>
            <a:r>
              <a:rPr lang="en-US" dirty="0"/>
              <a:t>decreased lung function</a:t>
            </a:r>
          </a:p>
          <a:p>
            <a:pPr lvl="1"/>
            <a:r>
              <a:rPr lang="en-US" dirty="0"/>
              <a:t>increased respiratory symptoms, such as irritation of the airways</a:t>
            </a:r>
          </a:p>
          <a:p>
            <a:r>
              <a:rPr lang="en-US" dirty="0"/>
              <a:t>Environmental effects</a:t>
            </a:r>
          </a:p>
          <a:p>
            <a:pPr lvl="1"/>
            <a:r>
              <a:rPr lang="en-US" dirty="0"/>
              <a:t>makes lakes and streams acidic</a:t>
            </a:r>
          </a:p>
          <a:p>
            <a:pPr lvl="1"/>
            <a:r>
              <a:rPr lang="en-US" dirty="0"/>
              <a:t>changes the nutrient balance in coastal waters and large river basins</a:t>
            </a:r>
          </a:p>
          <a:p>
            <a:pPr lvl="1"/>
            <a:r>
              <a:rPr lang="en-US" dirty="0"/>
              <a:t>depletes soil nutrients</a:t>
            </a:r>
          </a:p>
          <a:p>
            <a:pPr lvl="1"/>
            <a:r>
              <a:rPr lang="en-US" dirty="0"/>
              <a:t>damages sensitive forests and farm crops</a:t>
            </a:r>
          </a:p>
          <a:p>
            <a:pPr lvl="1"/>
            <a:r>
              <a:rPr lang="en-US" dirty="0"/>
              <a:t>affects the diversity of ecosystems</a:t>
            </a:r>
          </a:p>
          <a:p>
            <a:pPr lvl="1"/>
            <a:r>
              <a:rPr lang="en-US" dirty="0"/>
              <a:t>contributes to acid 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50DC2E-8D1A-F94F-B9E2-EC7F64466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86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F9301-055B-D74D-B420-C90EB94E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PM2.5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01AB3-8E8E-2A41-9AB9-DE0A5E002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3800" cy="4351338"/>
          </a:xfrm>
        </p:spPr>
        <p:txBody>
          <a:bodyPr>
            <a:normAutofit/>
          </a:bodyPr>
          <a:lstStyle/>
          <a:p>
            <a:r>
              <a:rPr lang="en-US" dirty="0"/>
              <a:t>Go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 to see cool maps</a:t>
            </a:r>
          </a:p>
          <a:p>
            <a:r>
              <a:rPr lang="en-US" dirty="0"/>
              <a:t>And go 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 to see a list of locations</a:t>
            </a:r>
          </a:p>
          <a:p>
            <a:r>
              <a:rPr lang="en-US" dirty="0"/>
              <a:t>But, how many sensors?</a:t>
            </a:r>
          </a:p>
          <a:p>
            <a:pPr lvl="1"/>
            <a:r>
              <a:rPr lang="en-US" dirty="0"/>
              <a:t>Oakland has three</a:t>
            </a:r>
          </a:p>
          <a:p>
            <a:pPr lvl="1"/>
            <a:r>
              <a:rPr lang="en-US" dirty="0"/>
              <a:t>Berkeley has one, near the Marina</a:t>
            </a:r>
          </a:p>
          <a:p>
            <a:r>
              <a:rPr lang="en-US" dirty="0"/>
              <a:t>However as you may imagine, pollution is much more heterogeneous…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47ABF5-9B1D-DF4F-9DA4-D0F6B6B72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676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74C9E-4BE6-4343-B3EB-53C4CD8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Improving air quality assessments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BF3B6-0112-324C-A53A-E30A1F584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645" y="5244859"/>
            <a:ext cx="11282130" cy="13758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Josh </a:t>
            </a:r>
            <a:r>
              <a:rPr lang="en-US" dirty="0" err="1"/>
              <a:t>Apte</a:t>
            </a:r>
            <a:r>
              <a:rPr lang="en-US" dirty="0"/>
              <a:t> (ERG PhD alum) partnered with Google, Environmental Defense and West Oakland Environmental Indicators Project to generate air quality data of unprecedented resolution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4CC3B2-B337-614F-8A36-29309074D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DF7964-7957-9249-A606-423335AF8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497" y="1825625"/>
            <a:ext cx="6511529" cy="34192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6CE5C2-1E46-5740-80FD-60AA66854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44" y="1825625"/>
            <a:ext cx="4140552" cy="341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977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2CA66-3A3E-8C43-9C3F-CA48F3A69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PurpleAir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3A723-FEBA-9041-BEBC-0E48B8709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…sells internet-connected air quality sensors</a:t>
            </a:r>
          </a:p>
          <a:p>
            <a:r>
              <a:rPr lang="en-US" dirty="0">
                <a:hlinkClick r:id="rId2"/>
              </a:rPr>
              <a:t>Here</a:t>
            </a:r>
            <a:r>
              <a:rPr lang="en-US" dirty="0"/>
              <a:t> is a map of where we live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03DAE-36DC-654F-A7A7-00136AB3A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484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9449</TotalTime>
  <Words>309</Words>
  <Application>Microsoft Macintosh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Data, Environment and Society  Lecture 4: More pandas</vt:lpstr>
      <vt:lpstr>Announcements</vt:lpstr>
      <vt:lpstr>Today…</vt:lpstr>
      <vt:lpstr>EPA air quality data</vt:lpstr>
      <vt:lpstr>More on PM2.5…</vt:lpstr>
      <vt:lpstr>PM2.5 monitoring</vt:lpstr>
      <vt:lpstr>Example: Improving air quality assessments</vt:lpstr>
      <vt:lpstr>PurpleAir…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Duncan Callaway</cp:lastModifiedBy>
  <cp:revision>226</cp:revision>
  <dcterms:created xsi:type="dcterms:W3CDTF">2018-08-20T12:51:30Z</dcterms:created>
  <dcterms:modified xsi:type="dcterms:W3CDTF">2019-09-09T23:42:53Z</dcterms:modified>
</cp:coreProperties>
</file>

<file path=docProps/thumbnail.jpeg>
</file>